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65" r:id="rId6"/>
    <p:sldId id="292" r:id="rId7"/>
    <p:sldId id="300" r:id="rId8"/>
    <p:sldId id="301" r:id="rId9"/>
    <p:sldId id="312" r:id="rId10"/>
    <p:sldId id="302" r:id="rId11"/>
    <p:sldId id="303" r:id="rId12"/>
    <p:sldId id="304" r:id="rId13"/>
    <p:sldId id="305" r:id="rId14"/>
    <p:sldId id="313" r:id="rId15"/>
    <p:sldId id="306" r:id="rId16"/>
    <p:sldId id="307" r:id="rId17"/>
    <p:sldId id="308" r:id="rId18"/>
    <p:sldId id="309" r:id="rId19"/>
    <p:sldId id="310" r:id="rId20"/>
    <p:sldId id="311" r:id="rId21"/>
    <p:sldId id="299" r:id="rId22"/>
  </p:sldIdLst>
  <p:sldSz cx="12192000" cy="6858000"/>
  <p:notesSz cx="6858000" cy="9144000"/>
  <p:embeddedFontLst>
    <p:embeddedFont>
      <p:font typeface="Avenir Next LT Pro" panose="020B0504020202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peak Pro" panose="020B0504020101020102" pitchFamily="34" charset="0"/>
      <p:regular r:id="rId33"/>
      <p:bold r:id="rId34"/>
      <p:italic r:id="rId35"/>
      <p:boldItalic r:id="rId36"/>
    </p:embeddedFont>
  </p:embeddedFont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516" y="6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CAA32E-037C-4447-9605-3BDCF0176106}" type="datetime1">
              <a:rPr lang="it-IT" smtClean="0"/>
              <a:t>23/01/2023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72BFEC-A54D-4DD2-A885-956C28ED70CE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80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279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997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67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52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3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8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549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543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55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438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875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848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30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77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914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86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28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8540CD-E25F-4326-93FD-131D42E93307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e 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it-IT" noProof="0"/>
              <a:t>CONTENUTO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AFBAAC-AA69-4F5D-A560-F9A228AA397B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 sezione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847B55-AF6C-4CB6-9B35-04736632172F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 sezione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5C44F1-167A-490F-87EC-24452D82757A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DIAPOSITIVA DI SEPARAZIONE SEZIONE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94228-CBF1-4BA3-83B5-0FE09295D2C9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 sezione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 sezione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0F174D-485F-4C0D-8186-6BD9458EB0B0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28C79-6191-4010-A3CF-D695BA0B8053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FBD049-9859-4453-A590-18CBAD270121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4ED3B4-C86B-4052-9475-BAF9C0A31D08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contenut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e contenu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2A609E-BA86-4A02-ADA6-2A3909B3FB90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e contenu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632694-D3D1-465D-A4C0-77D4C1ACE5B6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diapositiv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25602-C95A-4A52-9F08-0F30D75E64E0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e contenu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86014-8002-428D-B618-F318B16F27B3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e contenu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19C64-C95C-46F9-824F-D0CA3CEB11DB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9" name="Segnaposto contenut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e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 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8272EA-4930-4F04-864E-F636F156231E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immagin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agine e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DIAPOSITIVA 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F1A14A-DB6F-484B-8CEC-FBF9F48E1624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immagin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magine e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 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6B75F8-0B66-47AC-A12C-885887B61BD1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Segnaposto immagin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magine e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4" name="Segnaposto immagine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C66C2C-B139-402E-B3C0-5EE4357BF8B1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magine e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0F08F-A8C4-4B07-A6EC-B9F90EBB2F06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 GRAFICO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5F2FD-48F4-4B67-989B-A68BBD0CC979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contenut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DIAPOSITIVA GRAFICO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34F350-BF67-4A42-ADD9-A1B18F9D9FF1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contenut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tes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 GRAFICO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0EC6B1-4A91-48DB-A4A3-7CC53A3A4590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contenut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diapositiv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95D8C1-6E5C-4F61-A5BA-9AE46695F249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07A3D-976A-4BA5-BDC9-C1986BB9D91A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DIAPOSITIVA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8BC7AB-C14C-4E3A-B05C-0F24703C82F0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CON</a:t>
            </a:r>
            <a:br>
              <a:rPr lang="it-IT" noProof="0"/>
            </a:br>
            <a:r>
              <a:rPr lang="it-IT" noProof="0"/>
              <a:t>DIDASCALIA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5D50B-B767-4488-B8EB-78605B15B6ED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agine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IMMAGINE CON</a:t>
            </a:r>
            <a:br>
              <a:rPr lang="it-IT" noProof="0"/>
            </a:br>
            <a:r>
              <a:rPr lang="it-IT" noProof="0"/>
              <a:t>DIDASCALIA DIAPOSITIVA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2D9110-B491-4A5C-9BBA-BC7683150D14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CON</a:t>
            </a:r>
            <a:br>
              <a:rPr lang="it-IT" noProof="0"/>
            </a:br>
            <a:r>
              <a:rPr lang="it-IT" noProof="0"/>
              <a:t>DIDASCALIA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8D878A-23DC-4B68-AE4B-88B32B9289DD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CON</a:t>
            </a:r>
            <a:br>
              <a:rPr lang="it-IT" noProof="0"/>
            </a:br>
            <a:r>
              <a:rPr lang="it-IT" noProof="0"/>
              <a:t>DIDASCALIA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0372B-E5F7-4E31-BF16-33A6C0C0E23C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magine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8F8728-B4B7-45E1-AAA2-041DA0A58165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 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3B46B5-0B89-4B75-9A5D-AB51577A19AC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noram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tango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 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2CE97-06CA-4025-991D-C77DDB5478F4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bg2"/>
              </a:solidFill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tango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 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A6AC23-550F-4283-8959-F80B43E81C9E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egnaposto tes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diapositiv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022F1D-FC73-4CA8-A2BF-8A34ADDA27DC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AA353D-599F-4826-B762-A0615CF8155E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egnaposto tes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5F243-3CC1-4F88-9F1B-469795547355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it-IT" noProof="0"/>
              <a:t>GRAZIE!</a:t>
            </a:r>
            <a:br>
              <a:rPr lang="it-IT" noProof="0"/>
            </a:br>
            <a:r>
              <a:rPr lang="it-IT" noProof="0"/>
              <a:t>A TUTTI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AF60E5-5800-417A-A72B-0CF02044F5BD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GRAZIE!</a:t>
            </a:r>
            <a:br>
              <a:rPr lang="it-IT" noProof="0"/>
            </a:br>
            <a:r>
              <a:rPr lang="it-IT" noProof="0"/>
              <a:t>A TUTTI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BD1A64-3B26-4D44-8D57-7CB5D555CFC4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GRAZIE!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EE5702-B72F-480D-8DFD-50989EF8480F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GRAZIE!</a:t>
            </a:r>
            <a:br>
              <a:rPr lang="it-IT" noProof="0"/>
            </a:br>
            <a:r>
              <a:rPr lang="it-IT" noProof="0"/>
              <a:t>A TUTTI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99074-A7DB-475A-A627-71F2CA3389F0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GRAZIE!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FEF768-305A-4E74-8D20-9C452F74D9D1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diapositiv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3369BB-8BD3-4037-BB8D-DD0D1D996E3B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CONTENUTO 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455F0F-EF5F-46EB-9349-E58F06D2E989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CONTENUTO 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7532EC-455F-4DED-91CE-95B071F9BFE5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CONTENUTO 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432A97-C544-4778-91FE-9CDCA8314963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e 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CONTENUTO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F6D8C2-54ED-4F09-989E-21E36996C2DB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noProof="0" dirty="0"/>
              <a:t>Fare clic per modificare lo stile del titolo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A142BE8D-6400-40C5-BBF9-260577D0F524}" type="datetime1">
              <a:rPr lang="it-IT" noProof="0" smtClean="0"/>
              <a:t>23/01/2023</a:t>
            </a:fld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928158"/>
            <a:ext cx="10149087" cy="915873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/>
              <a:t>Business Intelligence per i Servizi Finanziari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Quaggio Stefano 866504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SARIMAX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C2F4CF-880D-540E-7C3E-95DD91DB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9" y="2182424"/>
            <a:ext cx="4776554" cy="24931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66A296-6F5C-CBEB-DD04-53F1A2A5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546" y="670462"/>
            <a:ext cx="5099977" cy="266196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FE22BE1-AE70-0579-A69E-D84F52039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546" y="3525574"/>
            <a:ext cx="5099977" cy="26833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1BFD03-4B3A-A28E-D15C-35C3AE218A98}"/>
              </a:ext>
            </a:extLst>
          </p:cNvPr>
          <p:cNvSpPr txBox="1"/>
          <p:nvPr/>
        </p:nvSpPr>
        <p:spPr>
          <a:xfrm>
            <a:off x="928799" y="1185823"/>
            <a:ext cx="2004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Migliori previsioni</a:t>
            </a:r>
          </a:p>
        </p:txBody>
      </p:sp>
    </p:spTree>
    <p:extLst>
      <p:ext uri="{BB962C8B-B14F-4D97-AF65-F5344CB8AC3E}">
        <p14:creationId xmlns:p14="http://schemas.microsoft.com/office/powerpoint/2010/main" val="289544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SARIMAX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11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C2F4CF-880D-540E-7C3E-95DD91DB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469" y="2182424"/>
            <a:ext cx="4776553" cy="24931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66A296-6F5C-CBEB-DD04-53F1A2A5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08546" y="683614"/>
            <a:ext cx="5099977" cy="26356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FE22BE1-AE70-0579-A69E-D84F520393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08546" y="3536286"/>
            <a:ext cx="5099977" cy="26619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9BA344-15A7-C0C1-B58E-815BAC28BA2D}"/>
              </a:ext>
            </a:extLst>
          </p:cNvPr>
          <p:cNvSpPr txBox="1"/>
          <p:nvPr/>
        </p:nvSpPr>
        <p:spPr>
          <a:xfrm>
            <a:off x="928799" y="1185823"/>
            <a:ext cx="2050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Peggiori previsioni</a:t>
            </a:r>
          </a:p>
        </p:txBody>
      </p:sp>
    </p:spTree>
    <p:extLst>
      <p:ext uri="{BB962C8B-B14F-4D97-AF65-F5344CB8AC3E}">
        <p14:creationId xmlns:p14="http://schemas.microsoft.com/office/powerpoint/2010/main" val="119203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17" y="2731956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TRADING E</a:t>
            </a:r>
            <a:br>
              <a:rPr lang="it-IT" dirty="0"/>
            </a:br>
            <a:r>
              <a:rPr lang="it-IT" dirty="0"/>
              <a:t>BACKTESTING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A774D9-DE11-A271-7E00-33CBE3EDFD0F}"/>
              </a:ext>
            </a:extLst>
          </p:cNvPr>
          <p:cNvSpPr txBox="1"/>
          <p:nvPr/>
        </p:nvSpPr>
        <p:spPr>
          <a:xfrm>
            <a:off x="170317" y="3429000"/>
            <a:ext cx="2691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Utilizzo di MACD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FAD931-F865-9666-F5C1-3510CE91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260" y="673545"/>
            <a:ext cx="6735756" cy="54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6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BETA E RENDIMENTI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13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35869A-AE7D-6B0D-CF42-7652F411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89" y="1857906"/>
            <a:ext cx="3044604" cy="314218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FDD97A-4862-746A-8FE8-BDDAC14B3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57906"/>
            <a:ext cx="3121377" cy="31421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011EE-1E90-4103-510A-1A09E65AC451}"/>
              </a:ext>
            </a:extLst>
          </p:cNvPr>
          <p:cNvSpPr txBox="1"/>
          <p:nvPr/>
        </p:nvSpPr>
        <p:spPr>
          <a:xfrm>
            <a:off x="3545221" y="5153746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Beta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06431D-63D2-4E9B-2432-EAC28687814D}"/>
              </a:ext>
            </a:extLst>
          </p:cNvPr>
          <p:cNvSpPr txBox="1"/>
          <p:nvPr/>
        </p:nvSpPr>
        <p:spPr>
          <a:xfrm>
            <a:off x="6655804" y="5153746"/>
            <a:ext cx="2001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Rendimenti attesi</a:t>
            </a:r>
          </a:p>
        </p:txBody>
      </p:sp>
    </p:spTree>
    <p:extLst>
      <p:ext uri="{BB962C8B-B14F-4D97-AF65-F5344CB8AC3E}">
        <p14:creationId xmlns:p14="http://schemas.microsoft.com/office/powerpoint/2010/main" val="381816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RENDIMENTI PASSATI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14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011EE-1E90-4103-510A-1A09E65AC451}"/>
              </a:ext>
            </a:extLst>
          </p:cNvPr>
          <p:cNvSpPr txBox="1"/>
          <p:nvPr/>
        </p:nvSpPr>
        <p:spPr>
          <a:xfrm>
            <a:off x="2135373" y="4969380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Metodo analitico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06431D-63D2-4E9B-2432-EAC28687814D}"/>
              </a:ext>
            </a:extLst>
          </p:cNvPr>
          <p:cNvSpPr txBox="1"/>
          <p:nvPr/>
        </p:nvSpPr>
        <p:spPr>
          <a:xfrm>
            <a:off x="7582416" y="4993647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Metodo di simulazione</a:t>
            </a:r>
          </a:p>
          <a:p>
            <a:pPr algn="ctr"/>
            <a:r>
              <a:rPr lang="it-IT" sz="2000" b="1" dirty="0">
                <a:solidFill>
                  <a:schemeClr val="bg1"/>
                </a:solidFill>
              </a:rPr>
              <a:t>(Monte Carlo)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DA8D05-350E-54D0-1048-53FDE89B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39" y="2018499"/>
            <a:ext cx="4671214" cy="282100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A9722-67D1-4EA6-1C92-E816853E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500" y="2025909"/>
            <a:ext cx="5094501" cy="281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RENDIMENTI ATTESI (CAPM)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15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011EE-1E90-4103-510A-1A09E65AC451}"/>
              </a:ext>
            </a:extLst>
          </p:cNvPr>
          <p:cNvSpPr txBox="1"/>
          <p:nvPr/>
        </p:nvSpPr>
        <p:spPr>
          <a:xfrm>
            <a:off x="2135373" y="4969380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Metodo analitico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06431D-63D2-4E9B-2432-EAC28687814D}"/>
              </a:ext>
            </a:extLst>
          </p:cNvPr>
          <p:cNvSpPr txBox="1"/>
          <p:nvPr/>
        </p:nvSpPr>
        <p:spPr>
          <a:xfrm>
            <a:off x="7582416" y="4993647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Metodo di simulazione</a:t>
            </a:r>
          </a:p>
          <a:p>
            <a:pPr algn="ctr"/>
            <a:r>
              <a:rPr lang="it-IT" sz="2000" b="1" dirty="0">
                <a:solidFill>
                  <a:schemeClr val="bg1"/>
                </a:solidFill>
              </a:rPr>
              <a:t>(Monte Carlo)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DA8D05-350E-54D0-1048-53FDE89B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7339" y="2018499"/>
            <a:ext cx="4671213" cy="282100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A9722-67D1-4EA6-1C92-E816853E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02500" y="2040865"/>
            <a:ext cx="5094501" cy="27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3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CONFRONTO PORTAFOGLI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16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D9803E8-E9AB-B1CB-D199-90405E84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17" y="1945997"/>
            <a:ext cx="3953427" cy="39820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7F70981-66A6-E94E-5847-413933FE8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893" y="1955524"/>
            <a:ext cx="4048690" cy="39724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83CAD2-E59F-CC49-4DD5-D0188E0060D6}"/>
              </a:ext>
            </a:extLst>
          </p:cNvPr>
          <p:cNvSpPr txBox="1"/>
          <p:nvPr/>
        </p:nvSpPr>
        <p:spPr>
          <a:xfrm>
            <a:off x="1893137" y="144040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CAPM metodo analitico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6FDF29B-7552-1AF5-C240-2BFF8BE37FB2}"/>
              </a:ext>
            </a:extLst>
          </p:cNvPr>
          <p:cNvSpPr txBox="1"/>
          <p:nvPr/>
        </p:nvSpPr>
        <p:spPr>
          <a:xfrm>
            <a:off x="7283655" y="1456425"/>
            <a:ext cx="355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Rendimenti passati metodo analitico</a:t>
            </a:r>
          </a:p>
        </p:txBody>
      </p:sp>
    </p:spTree>
    <p:extLst>
      <p:ext uri="{BB962C8B-B14F-4D97-AF65-F5344CB8AC3E}">
        <p14:creationId xmlns:p14="http://schemas.microsoft.com/office/powerpoint/2010/main" val="324830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PRESTAZIONI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17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39E925-0518-1134-ED25-5629910F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50" y="1821542"/>
            <a:ext cx="5009234" cy="33890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78F0080-6021-6B71-B3FD-4E6F6EE84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552" y="1795429"/>
            <a:ext cx="5009234" cy="341519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877F11-486A-7ADD-977D-28F6D004E2ED}"/>
              </a:ext>
            </a:extLst>
          </p:cNvPr>
          <p:cNvSpPr txBox="1"/>
          <p:nvPr/>
        </p:nvSpPr>
        <p:spPr>
          <a:xfrm>
            <a:off x="2228552" y="5358694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Miglior </a:t>
            </a:r>
            <a:r>
              <a:rPr lang="it-IT" b="1" dirty="0" err="1">
                <a:solidFill>
                  <a:schemeClr val="bg1"/>
                </a:solidFill>
              </a:rPr>
              <a:t>sharpe</a:t>
            </a:r>
            <a:r>
              <a:rPr lang="it-IT" b="1" dirty="0">
                <a:solidFill>
                  <a:schemeClr val="bg1"/>
                </a:solidFill>
              </a:rPr>
              <a:t> ratio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8A24F1-EA05-32C0-C406-0CDD68EB7D38}"/>
              </a:ext>
            </a:extLst>
          </p:cNvPr>
          <p:cNvSpPr txBox="1"/>
          <p:nvPr/>
        </p:nvSpPr>
        <p:spPr>
          <a:xfrm>
            <a:off x="7953220" y="535869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Minor volatilità</a:t>
            </a:r>
          </a:p>
        </p:txBody>
      </p:sp>
    </p:spTree>
    <p:extLst>
      <p:ext uri="{BB962C8B-B14F-4D97-AF65-F5344CB8AC3E}">
        <p14:creationId xmlns:p14="http://schemas.microsoft.com/office/powerpoint/2010/main" val="194273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/>
              <a:t>GRAZIE!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Quaggio Stefano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AZIONI</a:t>
            </a:r>
            <a:br>
              <a:rPr lang="it-IT" dirty="0"/>
            </a:br>
            <a:r>
              <a:rPr lang="it-IT" dirty="0"/>
              <a:t>ANALIZZATE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088" y="1232230"/>
            <a:ext cx="4302495" cy="1290122"/>
          </a:xfrm>
        </p:spPr>
        <p:txBody>
          <a:bodyPr rtlCol="0">
            <a:noAutofit/>
          </a:bodyPr>
          <a:lstStyle/>
          <a:p>
            <a:pPr rtl="0"/>
            <a:r>
              <a:rPr lang="it-IT" sz="2000" b="1" dirty="0"/>
              <a:t>Aziende americane da 3 settori: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b="1" dirty="0"/>
              <a:t>Tecnologico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b="1" dirty="0"/>
              <a:t>Energetico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b="1" dirty="0"/>
              <a:t>Sistema sanitario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t>2</a:t>
            </a:fld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rtlCol="0"/>
          <a:lstStyle/>
          <a:p>
            <a:pPr rtl="0"/>
            <a:r>
              <a:rPr lang="it-IT" dirty="0"/>
              <a:t>Quali sono state scelte?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1026" name="Picture 2" descr="Nvidia Logo PNG Transparent – Brands Logos">
            <a:extLst>
              <a:ext uri="{FF2B5EF4-FFF2-40B4-BE49-F238E27FC236}">
                <a16:creationId xmlns:a16="http://schemas.microsoft.com/office/drawing/2014/main" id="{77A20AAA-B693-8E10-BD47-15AC0FC4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09" y="3190992"/>
            <a:ext cx="1134203" cy="9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D Logo, symbol, meaning, history, PNG, brand">
            <a:extLst>
              <a:ext uri="{FF2B5EF4-FFF2-40B4-BE49-F238E27FC236}">
                <a16:creationId xmlns:a16="http://schemas.microsoft.com/office/drawing/2014/main" id="{029F5478-248F-75A7-8271-11F62987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17" y="4518948"/>
            <a:ext cx="1603586" cy="9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xon Mobil Corp. (XOM) Dividends">
            <a:extLst>
              <a:ext uri="{FF2B5EF4-FFF2-40B4-BE49-F238E27FC236}">
                <a16:creationId xmlns:a16="http://schemas.microsoft.com/office/drawing/2014/main" id="{1BA07424-E40D-82D1-C499-FB32C6A4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867" y="3190992"/>
            <a:ext cx="1028160" cy="7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CF14060-01AA-22FF-3DA9-591D8473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28" y="4403887"/>
            <a:ext cx="1002099" cy="11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nj-logo - Knowledge Ecology International">
            <a:extLst>
              <a:ext uri="{FF2B5EF4-FFF2-40B4-BE49-F238E27FC236}">
                <a16:creationId xmlns:a16="http://schemas.microsoft.com/office/drawing/2014/main" id="{E147C154-CF4A-3860-BEB2-865634BB9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481" y="3181841"/>
            <a:ext cx="960924" cy="79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fizer Logo and symbol, meaning, history, PNG, brand">
            <a:extLst>
              <a:ext uri="{FF2B5EF4-FFF2-40B4-BE49-F238E27FC236}">
                <a16:creationId xmlns:a16="http://schemas.microsoft.com/office/drawing/2014/main" id="{4A058446-D5F5-7A5E-ABB3-B718B65B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853" y="4579255"/>
            <a:ext cx="1400179" cy="7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GRAFICO DEI PREZZI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3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E142BA68-C63D-7694-68C2-9EA4315A6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1" y="1377161"/>
            <a:ext cx="11283718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GRAFICI DEI RENDIMENTI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4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D9B4A7-8BDB-8508-DAEC-39D6775B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319" y="1631355"/>
            <a:ext cx="5561037" cy="41688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29F058F-A4AE-0A6F-890F-A9636180E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537" y="1818302"/>
            <a:ext cx="2410583" cy="379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GRAFICO DEI RENDIMENTI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2F6222-6569-A6BD-B368-3AA4FA3FB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39" y="1873788"/>
            <a:ext cx="7994881" cy="360618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DF602F-AF78-5B76-2216-DD0C683AC0A8}"/>
              </a:ext>
            </a:extLst>
          </p:cNvPr>
          <p:cNvSpPr txBox="1"/>
          <p:nvPr/>
        </p:nvSpPr>
        <p:spPr>
          <a:xfrm>
            <a:off x="614050" y="2828835"/>
            <a:ext cx="2829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Sia grafico dei rendimenti logaritmici sia istogramma della distribuzione dei</a:t>
            </a:r>
          </a:p>
          <a:p>
            <a:r>
              <a:rPr lang="it-IT" b="1" dirty="0">
                <a:solidFill>
                  <a:schemeClr val="bg1"/>
                </a:solidFill>
              </a:rPr>
              <a:t>rendimenti con la densità</a:t>
            </a:r>
          </a:p>
        </p:txBody>
      </p:sp>
    </p:spTree>
    <p:extLst>
      <p:ext uri="{BB962C8B-B14F-4D97-AF65-F5344CB8AC3E}">
        <p14:creationId xmlns:p14="http://schemas.microsoft.com/office/powerpoint/2010/main" val="258658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BOXPLOT RENDIMENTI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EE26DC-3A56-15EB-4D55-B51E743E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22" y="1511867"/>
            <a:ext cx="9835355" cy="433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0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CORRELAZIONE E VARIANZE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7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3078BEF-4253-996D-AF13-E4830AFD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32" y="1649081"/>
            <a:ext cx="4681737" cy="38130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3D2E94-EAEB-8DA1-FD98-CE6C29FF0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059" y="1649081"/>
            <a:ext cx="4960676" cy="381305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23FCC57-EF56-4D72-CDAB-F3D5D1CD227F}"/>
              </a:ext>
            </a:extLst>
          </p:cNvPr>
          <p:cNvSpPr txBox="1"/>
          <p:nvPr/>
        </p:nvSpPr>
        <p:spPr>
          <a:xfrm>
            <a:off x="2166424" y="5622408"/>
            <a:ext cx="233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Matrice di correlazione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AB1DC2-BA3D-4038-69CF-38DB90AA93FD}"/>
              </a:ext>
            </a:extLst>
          </p:cNvPr>
          <p:cNvSpPr txBox="1"/>
          <p:nvPr/>
        </p:nvSpPr>
        <p:spPr>
          <a:xfrm>
            <a:off x="7726687" y="5622408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Matrice delle varianze</a:t>
            </a:r>
          </a:p>
        </p:txBody>
      </p:sp>
    </p:spTree>
    <p:extLst>
      <p:ext uri="{BB962C8B-B14F-4D97-AF65-F5344CB8AC3E}">
        <p14:creationId xmlns:p14="http://schemas.microsoft.com/office/powerpoint/2010/main" val="272635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ANALISI STAGIONALITA’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8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C697ECE-6856-2835-58B6-8D0C4FBA8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77"/>
          <a:stretch/>
        </p:blipFill>
        <p:spPr>
          <a:xfrm>
            <a:off x="1835860" y="1493753"/>
            <a:ext cx="8520279" cy="43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8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ANALISI PREVISIONE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9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528E97-D1C2-1C1D-6442-951171BD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069" y="1457231"/>
            <a:ext cx="8191861" cy="44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4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0519_TF22920738" id="{ECED19FB-3A30-4F27-B265-2ACDD3E809CA}" vid="{7F9F4805-8DAE-4D2C-81ED-E76395017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elegante e moderna in grassetto</Template>
  <TotalTime>149</TotalTime>
  <Words>179</Words>
  <Application>Microsoft Office PowerPoint</Application>
  <PresentationFormat>Widescreen</PresentationFormat>
  <Paragraphs>94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Avenir Next LT Pro</vt:lpstr>
      <vt:lpstr>Arial</vt:lpstr>
      <vt:lpstr>Speak Pro</vt:lpstr>
      <vt:lpstr>Calibri</vt:lpstr>
      <vt:lpstr>Tema di Office</vt:lpstr>
      <vt:lpstr>Business Intelligence per i Servizi Finanziari</vt:lpstr>
      <vt:lpstr>AZIONI ANALIZZATE</vt:lpstr>
      <vt:lpstr>GRAFICO DEI PREZZI</vt:lpstr>
      <vt:lpstr>GRAFICI DEI RENDIMENTI</vt:lpstr>
      <vt:lpstr>GRAFICO DEI RENDIMENTI</vt:lpstr>
      <vt:lpstr>BOXPLOT RENDIMENTI</vt:lpstr>
      <vt:lpstr>CORRELAZIONE E VARIANZE</vt:lpstr>
      <vt:lpstr>ANALISI STAGIONALITA’</vt:lpstr>
      <vt:lpstr>ANALISI PREVISIONE</vt:lpstr>
      <vt:lpstr>SARIMAX</vt:lpstr>
      <vt:lpstr>SARIMAX</vt:lpstr>
      <vt:lpstr>TRADING E BACKTESTING</vt:lpstr>
      <vt:lpstr>BETA E RENDIMENTI</vt:lpstr>
      <vt:lpstr>RENDIMENTI PASSATI</vt:lpstr>
      <vt:lpstr>RENDIMENTI ATTESI (CAPM)</vt:lpstr>
      <vt:lpstr>CONFRONTO PORTAFOGLI</vt:lpstr>
      <vt:lpstr>PRESTAZIONI</vt:lpstr>
      <vt:lpstr>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per i servizi finanziari</dc:title>
  <dc:creator>Linux Guest</dc:creator>
  <cp:lastModifiedBy>Linux Guest</cp:lastModifiedBy>
  <cp:revision>4</cp:revision>
  <dcterms:created xsi:type="dcterms:W3CDTF">2023-01-22T16:03:08Z</dcterms:created>
  <dcterms:modified xsi:type="dcterms:W3CDTF">2023-01-23T09:24:01Z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